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18"/>
  </p:notesMasterIdLst>
  <p:handoutMasterIdLst>
    <p:handoutMasterId r:id="rId19"/>
  </p:handoutMasterIdLst>
  <p:sldIdLst>
    <p:sldId id="2514" r:id="rId2"/>
    <p:sldId id="2248" r:id="rId3"/>
    <p:sldId id="2250" r:id="rId4"/>
    <p:sldId id="2373" r:id="rId5"/>
    <p:sldId id="2374" r:id="rId6"/>
    <p:sldId id="2486" r:id="rId7"/>
    <p:sldId id="2487" r:id="rId8"/>
    <p:sldId id="2488" r:id="rId9"/>
    <p:sldId id="2252" r:id="rId10"/>
    <p:sldId id="2253" r:id="rId11"/>
    <p:sldId id="2254" r:id="rId12"/>
    <p:sldId id="2255" r:id="rId13"/>
    <p:sldId id="2256" r:id="rId14"/>
    <p:sldId id="2257" r:id="rId15"/>
    <p:sldId id="2258" r:id="rId16"/>
    <p:sldId id="2259" r:id="rId17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514"/>
            <p14:sldId id="2248"/>
            <p14:sldId id="2250"/>
            <p14:sldId id="2373"/>
            <p14:sldId id="2374"/>
            <p14:sldId id="2486"/>
            <p14:sldId id="2487"/>
            <p14:sldId id="2488"/>
            <p14:sldId id="2252"/>
            <p14:sldId id="2253"/>
            <p14:sldId id="2254"/>
            <p14:sldId id="2255"/>
            <p14:sldId id="2256"/>
            <p14:sldId id="2257"/>
            <p14:sldId id="2258"/>
            <p14:sldId id="2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C0C0C0"/>
    <a:srgbClr val="BBDDE6"/>
    <a:srgbClr val="FFE1E1"/>
    <a:srgbClr val="008000"/>
    <a:srgbClr val="47CFFF"/>
    <a:srgbClr val="FFFF99"/>
    <a:srgbClr val="BBE0E3"/>
    <a:srgbClr val="2F778A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87" autoAdjust="0"/>
    <p:restoredTop sz="77739" autoAdjust="0"/>
  </p:normalViewPr>
  <p:slideViewPr>
    <p:cSldViewPr>
      <p:cViewPr varScale="1">
        <p:scale>
          <a:sx n="85" d="100"/>
          <a:sy n="85" d="100"/>
        </p:scale>
        <p:origin x="1884" y="84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endParaRPr lang="en-CA" b="0" u="non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4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1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endParaRPr lang="en-CA" b="0" u="non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7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0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8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59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  <p:sldLayoutId id="2147494060" r:id="rId5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424877-5321-4AD0-B56D-403CEE0AA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3572"/>
            <a:ext cx="9143999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E5CB5A-729D-4631-90F7-264EFA70B860}"/>
              </a:ext>
            </a:extLst>
          </p:cNvPr>
          <p:cNvSpPr/>
          <p:nvPr/>
        </p:nvSpPr>
        <p:spPr bwMode="auto">
          <a:xfrm>
            <a:off x="0" y="4617720"/>
            <a:ext cx="9144000" cy="2240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0FB9A3-D506-4FC6-80C1-76F00A991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29" y="4914900"/>
            <a:ext cx="9160329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5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Social media and </a:t>
            </a:r>
            <a:b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</a:b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online sexual exploitation</a:t>
            </a:r>
          </a:p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15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18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53593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856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341937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72074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52434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9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4368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63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196B5E-2FE8-40AC-B760-9356D290B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0" b="1"/>
          <a:stretch/>
        </p:blipFill>
        <p:spPr>
          <a:xfrm>
            <a:off x="-21535" y="0"/>
            <a:ext cx="9218508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305DC8D-8D02-4994-9D45-0C0868B81480}"/>
              </a:ext>
            </a:extLst>
          </p:cNvPr>
          <p:cNvSpPr txBox="1">
            <a:spLocks/>
          </p:cNvSpPr>
          <p:nvPr/>
        </p:nvSpPr>
        <p:spPr bwMode="auto">
          <a:xfrm>
            <a:off x="571500" y="457200"/>
            <a:ext cx="8001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0" cap="all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CA" kern="0" spc="-100" dirty="0">
                <a:cs typeface="Arial" charset="0"/>
              </a:rPr>
              <a:t>Digital consent</a:t>
            </a:r>
            <a:endParaRPr lang="en-CA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3087C-CD40-4EFF-8C12-272F3FCC404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CBDBC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 / 8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BCBDBC">
                  <a:lumMod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1957BA8-D297-4BF9-BD3F-A79C65074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83" y="2274838"/>
            <a:ext cx="7599834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“Consent” is when you agree to something. There are many different factors to consider when we talk about sexual consent. 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Those factors are the same, whether we are talking about sexual consent or digital consent.</a:t>
            </a:r>
          </a:p>
        </p:txBody>
      </p:sp>
    </p:spTree>
    <p:extLst>
      <p:ext uri="{BB962C8B-B14F-4D97-AF65-F5344CB8AC3E}">
        <p14:creationId xmlns:p14="http://schemas.microsoft.com/office/powerpoint/2010/main" val="132712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95409-3DC5-43D4-B07E-24774A2879B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3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/ 8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A5684A-3ED0-49DF-9EFA-0228E464AD50}"/>
              </a:ext>
            </a:extLst>
          </p:cNvPr>
          <p:cNvSpPr txBox="1"/>
          <p:nvPr/>
        </p:nvSpPr>
        <p:spPr>
          <a:xfrm>
            <a:off x="457200" y="1461343"/>
            <a:ext cx="82296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ctr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chemeClr val="tx2"/>
                </a:solidFill>
                <a:latin typeface="Arial"/>
                <a:ea typeface="Calibri" charset="0"/>
                <a:cs typeface="Times New Roman" charset="0"/>
              </a:rPr>
              <a:t>To show trust and intimacy to their partner</a:t>
            </a:r>
          </a:p>
          <a:p>
            <a:pPr marL="457200" lvl="0" indent="-457200" fontAlgn="ctr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chemeClr val="tx2"/>
                </a:solidFill>
                <a:latin typeface="Arial"/>
                <a:ea typeface="Calibri" charset="0"/>
                <a:cs typeface="Times New Roman" charset="0"/>
              </a:rPr>
              <a:t>To explore sexuality with their partner</a:t>
            </a:r>
          </a:p>
          <a:p>
            <a:pPr marL="457200" lvl="0" indent="-457200" fontAlgn="ctr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chemeClr val="tx2"/>
                </a:solidFill>
                <a:latin typeface="Arial"/>
                <a:ea typeface="Calibri" charset="0"/>
                <a:cs typeface="Times New Roman" charset="0"/>
              </a:rPr>
              <a:t>To show interest in another person</a:t>
            </a:r>
          </a:p>
          <a:p>
            <a:pPr marL="457200" lvl="0" indent="-457200" fontAlgn="ctr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chemeClr val="tx2"/>
                </a:solidFill>
                <a:latin typeface="Arial"/>
                <a:ea typeface="Calibri" charset="0"/>
                <a:cs typeface="Times New Roman" charset="0"/>
              </a:rPr>
              <a:t>To experiment before physical sexual activity</a:t>
            </a:r>
          </a:p>
          <a:p>
            <a:pPr marL="457200" lvl="0" indent="-457200" fontAlgn="ctr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chemeClr val="tx2"/>
                </a:solidFill>
                <a:latin typeface="Arial"/>
                <a:ea typeface="Calibri" charset="0"/>
                <a:cs typeface="Times New Roman" charset="0"/>
              </a:rPr>
              <a:t>To stay connected long distance</a:t>
            </a:r>
          </a:p>
          <a:p>
            <a:pPr marL="457200" lvl="0" indent="-457200" fontAlgn="ctr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chemeClr val="tx2"/>
                </a:solidFill>
                <a:latin typeface="Arial"/>
                <a:ea typeface="Calibri" charset="0"/>
                <a:cs typeface="Times New Roman" charset="0"/>
              </a:rPr>
              <a:t>To give in to pressure from another person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DEBEF0-7BE7-44E6-8328-BE5C90FF73BF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"/>
            <a:ext cx="845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US" altLang="en-US" sz="3600" b="0" dirty="0">
                <a:solidFill>
                  <a:schemeClr val="tx1"/>
                </a:solidFill>
                <a:cs typeface="Arial" charset="0"/>
              </a:rPr>
              <a:t>why Do youth sext?</a:t>
            </a:r>
          </a:p>
        </p:txBody>
      </p:sp>
    </p:spTree>
    <p:extLst>
      <p:ext uri="{BB962C8B-B14F-4D97-AF65-F5344CB8AC3E}">
        <p14:creationId xmlns:p14="http://schemas.microsoft.com/office/powerpoint/2010/main" val="310972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95409-3DC5-43D4-B07E-24774A2879B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4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/ 8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DEBEF0-7BE7-44E6-8328-BE5C90FF73BF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"/>
            <a:ext cx="845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US" altLang="en-US" sz="3600" b="0" dirty="0">
                <a:solidFill>
                  <a:schemeClr val="tx1"/>
                </a:solidFill>
                <a:cs typeface="Arial" charset="0"/>
              </a:rPr>
              <a:t>Send A MEME instead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8E1A-87D1-4133-AFC7-2DE32B89A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03" y="1371600"/>
            <a:ext cx="6858594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196B5E-2FE8-40AC-B760-9356D290B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0" b="1"/>
          <a:stretch/>
        </p:blipFill>
        <p:spPr>
          <a:xfrm>
            <a:off x="-21535" y="0"/>
            <a:ext cx="9218508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305DC8D-8D02-4994-9D45-0C0868B81480}"/>
              </a:ext>
            </a:extLst>
          </p:cNvPr>
          <p:cNvSpPr txBox="1">
            <a:spLocks/>
          </p:cNvSpPr>
          <p:nvPr/>
        </p:nvSpPr>
        <p:spPr bwMode="auto">
          <a:xfrm>
            <a:off x="571500" y="457200"/>
            <a:ext cx="8001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0" cap="all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CA" kern="0" spc="-100" dirty="0">
                <a:cs typeface="Arial" charset="0"/>
              </a:rPr>
              <a:t>sextortion</a:t>
            </a:r>
            <a:endParaRPr lang="en-CA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3087C-CD40-4EFF-8C12-272F3FCC404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BCBDBC">
                    <a:lumMod val="75000"/>
                  </a:srgbClr>
                </a:solidFill>
              </a:rPr>
              <a:t>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CBDBC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/ 8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BCBDBC">
                  <a:lumMod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1957BA8-D297-4BF9-BD3F-A79C65074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83" y="2274838"/>
            <a:ext cx="759983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“Sextortion” is when someone threatens to send a sexual image or video of someone to other people if they do not meet certain demands (pay money, send more nude images, or meet them in person).</a:t>
            </a:r>
          </a:p>
        </p:txBody>
      </p:sp>
    </p:spTree>
    <p:extLst>
      <p:ext uri="{BB962C8B-B14F-4D97-AF65-F5344CB8AC3E}">
        <p14:creationId xmlns:p14="http://schemas.microsoft.com/office/powerpoint/2010/main" val="337082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5A31BB-AA23-4644-9B7D-8E40765AC96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6 / 8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189EB-196F-470E-8EF7-80302923EA49}"/>
              </a:ext>
            </a:extLst>
          </p:cNvPr>
          <p:cNvSpPr txBox="1"/>
          <p:nvPr/>
        </p:nvSpPr>
        <p:spPr>
          <a:xfrm>
            <a:off x="3086100" y="1943100"/>
            <a:ext cx="560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Immediately stop all communication.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Block the exploiter from all your accounts.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Deactivate (but do not delete) all the social media accounts that you used to message with the person.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F65B7-81A2-4B0D-950F-F35125B62E22}"/>
              </a:ext>
            </a:extLst>
          </p:cNvPr>
          <p:cNvSpPr txBox="1"/>
          <p:nvPr/>
        </p:nvSpPr>
        <p:spPr>
          <a:xfrm>
            <a:off x="457200" y="1947964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822433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STEP 1: STOP.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822433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822433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822433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STEP 2: BLOCK.</a:t>
            </a:r>
          </a:p>
          <a:p>
            <a:pPr lvl="0"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822433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822433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STEP 3: DEACTIVATE.</a:t>
            </a:r>
            <a:endParaRPr kumimoji="0" lang="en-CA" sz="2400" i="0" u="none" strike="noStrike" kern="1200" cap="none" spc="0" normalizeH="0" baseline="0" noProof="0" dirty="0">
              <a:ln>
                <a:noFill/>
              </a:ln>
              <a:solidFill>
                <a:srgbClr val="822433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7970F3-907F-49C6-B678-FC4E88E38B85}"/>
              </a:ext>
            </a:extLst>
          </p:cNvPr>
          <p:cNvSpPr/>
          <p:nvPr/>
        </p:nvSpPr>
        <p:spPr>
          <a:xfrm>
            <a:off x="457200" y="610969"/>
            <a:ext cx="8343900" cy="10549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ctr">
              <a:lnSpc>
                <a:spcPct val="85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Responding to online sexual exploitation</a:t>
            </a:r>
          </a:p>
        </p:txBody>
      </p:sp>
    </p:spTree>
    <p:extLst>
      <p:ext uri="{BB962C8B-B14F-4D97-AF65-F5344CB8AC3E}">
        <p14:creationId xmlns:p14="http://schemas.microsoft.com/office/powerpoint/2010/main" val="137141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5A31BB-AA23-4644-9B7D-8E40765AC96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/ 8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189EB-196F-470E-8EF7-80302923EA49}"/>
              </a:ext>
            </a:extLst>
          </p:cNvPr>
          <p:cNvSpPr txBox="1"/>
          <p:nvPr/>
        </p:nvSpPr>
        <p:spPr>
          <a:xfrm>
            <a:off x="3086100" y="1943100"/>
            <a:ext cx="5600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Talk to a safe adult and get support. </a:t>
            </a:r>
          </a:p>
          <a:p>
            <a:pPr lvl="0">
              <a:spcAft>
                <a:spcPts val="60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You do not have to deal with online sexual exploitation on your own.</a:t>
            </a:r>
          </a:p>
          <a:p>
            <a:pPr lvl="0">
              <a:spcAft>
                <a:spcPts val="60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There are people available to help you.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F65B7-81A2-4B0D-950F-F35125B62E22}"/>
              </a:ext>
            </a:extLst>
          </p:cNvPr>
          <p:cNvSpPr txBox="1"/>
          <p:nvPr/>
        </p:nvSpPr>
        <p:spPr>
          <a:xfrm>
            <a:off x="457200" y="194796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22388" lvl="0" indent="-1322388">
              <a:spcAft>
                <a:spcPts val="1200"/>
              </a:spcAft>
              <a:defRPr/>
            </a:pPr>
            <a:r>
              <a:rPr lang="en-US" sz="2400" cap="all" dirty="0">
                <a:solidFill>
                  <a:srgbClr val="6E0000"/>
                </a:solidFill>
              </a:rPr>
              <a:t>STEP 4: talk.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56BFA-2627-4489-8DDD-161AC65C1FBE}"/>
              </a:ext>
            </a:extLst>
          </p:cNvPr>
          <p:cNvSpPr/>
          <p:nvPr/>
        </p:nvSpPr>
        <p:spPr>
          <a:xfrm>
            <a:off x="457200" y="610969"/>
            <a:ext cx="8343900" cy="10549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ctr">
              <a:lnSpc>
                <a:spcPct val="85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Responding to online sexual exploitation</a:t>
            </a:r>
          </a:p>
        </p:txBody>
      </p:sp>
    </p:spTree>
    <p:extLst>
      <p:ext uri="{BB962C8B-B14F-4D97-AF65-F5344CB8AC3E}">
        <p14:creationId xmlns:p14="http://schemas.microsoft.com/office/powerpoint/2010/main" val="24799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18E0BF-1111-4ED0-AFDF-F4C0A5503564}"/>
              </a:ext>
            </a:extLst>
          </p:cNvPr>
          <p:cNvSpPr/>
          <p:nvPr/>
        </p:nvSpPr>
        <p:spPr>
          <a:xfrm>
            <a:off x="457200" y="610969"/>
            <a:ext cx="8343900" cy="10549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ctr">
              <a:lnSpc>
                <a:spcPct val="85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Responding to online sexual exploitation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B6BE7-0393-498C-A31A-4FFE97FAB28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8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</a:t>
            </a:r>
            <a:r>
              <a:rPr lang="en-US" b="1" kern="0" dirty="0">
                <a:solidFill>
                  <a:schemeClr val="accent1"/>
                </a:solidFill>
              </a:rPr>
              <a:t>8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A929D-E653-4919-B84E-588EB311D73D}"/>
              </a:ext>
            </a:extLst>
          </p:cNvPr>
          <p:cNvSpPr txBox="1"/>
          <p:nvPr/>
        </p:nvSpPr>
        <p:spPr>
          <a:xfrm>
            <a:off x="3200400" y="1943100"/>
            <a:ext cx="56007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Contact Cybertip.ca to report the online sexual exploitation.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You can also call your local law enforcement agency and speak with an investigator.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If you have been victimized because your image is being shared without permission, </a:t>
            </a:r>
            <a:r>
              <a:rPr lang="en-US" sz="2400" u="sng" dirty="0">
                <a:solidFill>
                  <a:srgbClr val="000000"/>
                </a:solidFill>
              </a:rPr>
              <a:t>NeedHelpNow.ca</a:t>
            </a:r>
            <a:r>
              <a:rPr lang="en-US" sz="2400" dirty="0">
                <a:solidFill>
                  <a:srgbClr val="000000"/>
                </a:solidFill>
              </a:rPr>
              <a:t> can help.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If you are in immediate danger, contact the police.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76DF9-2B0D-4814-A96E-BC79CC8C0777}"/>
              </a:ext>
            </a:extLst>
          </p:cNvPr>
          <p:cNvSpPr txBox="1"/>
          <p:nvPr/>
        </p:nvSpPr>
        <p:spPr>
          <a:xfrm>
            <a:off x="457200" y="194796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22388" lvl="0" indent="-1322388">
              <a:spcAft>
                <a:spcPts val="1200"/>
              </a:spcAft>
              <a:defRPr/>
            </a:pPr>
            <a:r>
              <a:rPr lang="en-US" sz="2400" cap="all" dirty="0">
                <a:solidFill>
                  <a:srgbClr val="6E0000"/>
                </a:solidFill>
              </a:rPr>
              <a:t>STEP 5: Report. </a:t>
            </a:r>
          </a:p>
        </p:txBody>
      </p:sp>
    </p:spTree>
    <p:extLst>
      <p:ext uri="{BB962C8B-B14F-4D97-AF65-F5344CB8AC3E}">
        <p14:creationId xmlns:p14="http://schemas.microsoft.com/office/powerpoint/2010/main" val="88096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3950" y="4337844"/>
            <a:ext cx="1598338" cy="696912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LINK</a:t>
            </a:r>
            <a:endParaRPr lang="en-CA" sz="4000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F07D4-882B-4509-9F70-E9131ACFD99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5E141F8-0D69-4305-B450-553F47E37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65418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C403B4-7848-4B58-8D42-4E16660AE780}"/>
</file>

<file path=customXml/itemProps2.xml><?xml version="1.0" encoding="utf-8"?>
<ds:datastoreItem xmlns:ds="http://schemas.openxmlformats.org/officeDocument/2006/customXml" ds:itemID="{2499BD7D-0212-4720-BFF6-D9B6AFD6B1D5}"/>
</file>

<file path=customXml/itemProps3.xml><?xml version="1.0" encoding="utf-8"?>
<ds:datastoreItem xmlns:ds="http://schemas.openxmlformats.org/officeDocument/2006/customXml" ds:itemID="{A1A5FED9-6D9B-44E2-B25E-A81094C1F5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79555</TotalTime>
  <Words>1023</Words>
  <Application>Microsoft Office PowerPoint</Application>
  <PresentationFormat>On-screen Show (4:3)</PresentationFormat>
  <Paragraphs>148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1583</cp:revision>
  <cp:lastPrinted>2019-02-04T21:20:22Z</cp:lastPrinted>
  <dcterms:created xsi:type="dcterms:W3CDTF">2016-05-10T22:41:07Z</dcterms:created>
  <dcterms:modified xsi:type="dcterms:W3CDTF">2020-03-24T00:11:05Z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